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9"/>
  </p:notesMasterIdLst>
  <p:sldIdLst>
    <p:sldId id="256" r:id="rId2"/>
    <p:sldId id="265" r:id="rId3"/>
    <p:sldId id="260" r:id="rId4"/>
    <p:sldId id="261" r:id="rId5"/>
    <p:sldId id="264" r:id="rId6"/>
    <p:sldId id="263" r:id="rId7"/>
    <p:sldId id="266"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4164" autoAdjust="0"/>
  </p:normalViewPr>
  <p:slideViewPr>
    <p:cSldViewPr>
      <p:cViewPr>
        <p:scale>
          <a:sx n="56" d="100"/>
          <a:sy n="56" d="100"/>
        </p:scale>
        <p:origin x="-1764" y="-47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062B0D-3DF8-4B47-A8EE-A4CD59E18F0B}" type="datetimeFigureOut">
              <a:rPr lang="en-US" smtClean="0"/>
              <a:pPr/>
              <a:t>6/3/2019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0A9B0A-123E-4237-A361-8540CCB240C7}" type="slidenum">
              <a:rPr lang="en-US" smtClean="0"/>
              <a:pPr/>
              <a:t>‹#›</a:t>
            </a:fld>
            <a:endParaRPr lang="en-US"/>
          </a:p>
        </p:txBody>
      </p:sp>
    </p:spTree>
    <p:extLst>
      <p:ext uri="{BB962C8B-B14F-4D97-AF65-F5344CB8AC3E}">
        <p14:creationId xmlns:p14="http://schemas.microsoft.com/office/powerpoint/2010/main" val="1720130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0A9B0A-123E-4237-A361-8540CCB240C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young people are the target group in this plan. Study</a:t>
            </a:r>
            <a:r>
              <a:rPr lang="en-US" baseline="0" dirty="0" smtClean="0">
                <a:latin typeface="Times New Roman" pitchFamily="18" charset="0"/>
                <a:cs typeface="Times New Roman" pitchFamily="18" charset="0"/>
              </a:rPr>
              <a:t> has shown that the teens between 16 and 24 years of age are the ones who use the internet and Smartphone the most. In reality, </a:t>
            </a:r>
            <a:r>
              <a:rPr lang="en-US" sz="1200" b="0" i="0" kern="1200" dirty="0" smtClean="0">
                <a:solidFill>
                  <a:schemeClr val="tx1"/>
                </a:solidFill>
                <a:latin typeface="Times New Roman" pitchFamily="18" charset="0"/>
                <a:ea typeface="+mn-ea"/>
                <a:cs typeface="Times New Roman" pitchFamily="18" charset="0"/>
              </a:rPr>
              <a:t>the young people are using Smartphones in large numbers, and this has created an opportunity for business and online marketing (Phillips, 2014). The rise of social networks such as YouTube and Twitter have helped the world to be interconnected. With the new technology, the internet has helped the world to be connected </a:t>
            </a:r>
            <a:r>
              <a:rPr lang="en-US" sz="1200" kern="1200" dirty="0" smtClean="0">
                <a:solidFill>
                  <a:schemeClr val="tx1"/>
                </a:solidFill>
                <a:latin typeface="Times New Roman" pitchFamily="18" charset="0"/>
                <a:ea typeface="+mn-ea"/>
                <a:cs typeface="Times New Roman" pitchFamily="18" charset="0"/>
              </a:rPr>
              <a:t>(</a:t>
            </a:r>
            <a:r>
              <a:rPr lang="en-US" sz="1200" kern="1200" dirty="0" err="1" smtClean="0">
                <a:solidFill>
                  <a:schemeClr val="tx1"/>
                </a:solidFill>
                <a:latin typeface="Times New Roman" pitchFamily="18" charset="0"/>
                <a:ea typeface="+mn-ea"/>
                <a:cs typeface="Times New Roman" pitchFamily="18" charset="0"/>
              </a:rPr>
              <a:t>Salehan</a:t>
            </a:r>
            <a:r>
              <a:rPr lang="en-US" sz="1200" kern="1200" dirty="0" smtClean="0">
                <a:solidFill>
                  <a:schemeClr val="tx1"/>
                </a:solidFill>
                <a:latin typeface="Times New Roman" pitchFamily="18" charset="0"/>
                <a:ea typeface="+mn-ea"/>
                <a:cs typeface="Times New Roman" pitchFamily="18" charset="0"/>
              </a:rPr>
              <a:t> and </a:t>
            </a:r>
            <a:r>
              <a:rPr lang="en-US" sz="1200" kern="1200" dirty="0" err="1" smtClean="0">
                <a:solidFill>
                  <a:schemeClr val="tx1"/>
                </a:solidFill>
                <a:latin typeface="Times New Roman" pitchFamily="18" charset="0"/>
                <a:ea typeface="+mn-ea"/>
                <a:cs typeface="Times New Roman" pitchFamily="18" charset="0"/>
              </a:rPr>
              <a:t>Negahban</a:t>
            </a:r>
            <a:r>
              <a:rPr lang="en-US" sz="1200" kern="1200" dirty="0" smtClean="0">
                <a:solidFill>
                  <a:schemeClr val="tx1"/>
                </a:solidFill>
                <a:latin typeface="Times New Roman" pitchFamily="18" charset="0"/>
                <a:ea typeface="+mn-ea"/>
                <a:cs typeface="Times New Roman" pitchFamily="18" charset="0"/>
              </a:rPr>
              <a:t>, 2013)</a:t>
            </a:r>
            <a:r>
              <a:rPr lang="en-US" sz="1200" b="0" i="0" kern="1200" dirty="0" smtClean="0">
                <a:solidFill>
                  <a:schemeClr val="tx1"/>
                </a:solidFill>
                <a:latin typeface="Times New Roman" pitchFamily="18" charset="0"/>
                <a:ea typeface="+mn-ea"/>
                <a:cs typeface="Times New Roman" pitchFamily="18" charset="0"/>
              </a:rPr>
              <a:t>. The use</a:t>
            </a:r>
            <a:r>
              <a:rPr lang="en-US" sz="1200" b="0" i="0" kern="1200" baseline="0" dirty="0" smtClean="0">
                <a:solidFill>
                  <a:schemeClr val="tx1"/>
                </a:solidFill>
                <a:latin typeface="Times New Roman" pitchFamily="18" charset="0"/>
                <a:ea typeface="+mn-ea"/>
                <a:cs typeface="Times New Roman" pitchFamily="18" charset="0"/>
              </a:rPr>
              <a:t> of Smartphone has been a major boost to world connectivity because these gadgets have improved communication and business. Today, it is possible to do business from the comfort of our homes thanks to Smartphones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00A9B0A-123E-4237-A361-8540CCB240C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Smartphone are connecting the world today.</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With the advent of new technology, the </a:t>
            </a:r>
            <a:r>
              <a:rPr lang="en-US" sz="1200" dirty="0" err="1" smtClean="0">
                <a:latin typeface="Times New Roman" pitchFamily="18" charset="0"/>
                <a:cs typeface="Times New Roman" pitchFamily="18" charset="0"/>
              </a:rPr>
              <a:t>Facebook</a:t>
            </a:r>
            <a:r>
              <a:rPr lang="en-US" sz="1200" dirty="0" smtClean="0">
                <a:latin typeface="Times New Roman" pitchFamily="18" charset="0"/>
                <a:cs typeface="Times New Roman" pitchFamily="18" charset="0"/>
              </a:rPr>
              <a:t> and Twitter have become more popular.</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The surfacing of new technology has created a new platform for  business, social media, and education </a:t>
            </a:r>
            <a:r>
              <a:rPr lang="en-US" sz="1200" kern="1200" dirty="0" smtClean="0">
                <a:solidFill>
                  <a:schemeClr val="tx1"/>
                </a:solidFill>
                <a:latin typeface="Times New Roman" pitchFamily="18" charset="0"/>
                <a:ea typeface="+mn-ea"/>
                <a:cs typeface="Times New Roman" pitchFamily="18" charset="0"/>
              </a:rPr>
              <a:t>(Phillips, 2014)</a:t>
            </a:r>
            <a:r>
              <a:rPr lang="en-US" sz="1200" dirty="0" smtClean="0">
                <a:latin typeface="Times New Roman" pitchFamily="18" charset="0"/>
                <a:cs typeface="Times New Roman" pitchFamily="18" charset="0"/>
              </a:rPr>
              <a:t>.</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The young people are relying on the Smartphone to communicate and keep in touch with the world. The goal of this project is</a:t>
            </a:r>
            <a:r>
              <a:rPr lang="en-US" sz="1200" baseline="0" dirty="0" smtClean="0">
                <a:latin typeface="Times New Roman" pitchFamily="18" charset="0"/>
                <a:cs typeface="Times New Roman" pitchFamily="18" charset="0"/>
              </a:rPr>
              <a:t> to help us understand how the Smartphone is connecting the world today. Study has shown that young people use the internet very much and that is why they are the target group for this project. The young people are said to spend more than seven hours on the internet daily. With the growth of technology, it means the Smartphone will continue to connect the world in better ways in the future. Companies should embrace this idea and capitalize on it because will help in marketing and brand awareness, especially to young people </a:t>
            </a:r>
            <a:r>
              <a:rPr lang="en-US" sz="1200" kern="1200" dirty="0" smtClean="0">
                <a:solidFill>
                  <a:schemeClr val="tx1"/>
                </a:solidFill>
                <a:latin typeface="Times New Roman" pitchFamily="18" charset="0"/>
                <a:ea typeface="+mn-ea"/>
                <a:cs typeface="Times New Roman" pitchFamily="18" charset="0"/>
              </a:rPr>
              <a:t>(</a:t>
            </a:r>
            <a:r>
              <a:rPr lang="en-US" sz="1200" kern="1200" dirty="0" err="1" smtClean="0">
                <a:solidFill>
                  <a:schemeClr val="tx1"/>
                </a:solidFill>
                <a:latin typeface="Times New Roman" pitchFamily="18" charset="0"/>
                <a:ea typeface="+mn-ea"/>
                <a:cs typeface="Times New Roman" pitchFamily="18" charset="0"/>
              </a:rPr>
              <a:t>Salehan</a:t>
            </a:r>
            <a:r>
              <a:rPr lang="en-US" sz="1200" kern="1200" dirty="0" smtClean="0">
                <a:solidFill>
                  <a:schemeClr val="tx1"/>
                </a:solidFill>
                <a:latin typeface="Times New Roman" pitchFamily="18" charset="0"/>
                <a:ea typeface="+mn-ea"/>
                <a:cs typeface="Times New Roman" pitchFamily="18" charset="0"/>
              </a:rPr>
              <a:t> and </a:t>
            </a:r>
            <a:r>
              <a:rPr lang="en-US" sz="1200" kern="1200" dirty="0" err="1" smtClean="0">
                <a:solidFill>
                  <a:schemeClr val="tx1"/>
                </a:solidFill>
                <a:latin typeface="Times New Roman" pitchFamily="18" charset="0"/>
                <a:ea typeface="+mn-ea"/>
                <a:cs typeface="Times New Roman" pitchFamily="18" charset="0"/>
              </a:rPr>
              <a:t>Negahban</a:t>
            </a:r>
            <a:r>
              <a:rPr lang="en-US" sz="1200" kern="1200" dirty="0" smtClean="0">
                <a:solidFill>
                  <a:schemeClr val="tx1"/>
                </a:solidFill>
                <a:latin typeface="Times New Roman" pitchFamily="18" charset="0"/>
                <a:ea typeface="+mn-ea"/>
                <a:cs typeface="Times New Roman" pitchFamily="18" charset="0"/>
              </a:rPr>
              <a:t>, 2013)</a:t>
            </a:r>
            <a:r>
              <a:rPr lang="en-US" sz="1200" baseline="0" dirty="0" smtClean="0">
                <a:latin typeface="Times New Roman" pitchFamily="18" charset="0"/>
                <a:cs typeface="Times New Roman" pitchFamily="18" charset="0"/>
              </a:rPr>
              <a:t>. </a:t>
            </a:r>
            <a:endParaRPr lang="en-US" sz="12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00A9B0A-123E-4237-A361-8540CCB240C7}"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Young people should be advised on how and when to use</a:t>
            </a:r>
            <a:r>
              <a:rPr lang="en-US" baseline="0" dirty="0" smtClean="0">
                <a:latin typeface="Times New Roman" pitchFamily="18" charset="0"/>
                <a:cs typeface="Times New Roman" pitchFamily="18" charset="0"/>
              </a:rPr>
              <a:t> the Smartphone to reduce harmful effects, especially because study has shown that the use of internet among the teens has been linked to high addiction </a:t>
            </a:r>
            <a:r>
              <a:rPr lang="en-US" sz="1200" kern="1200" dirty="0" smtClean="0">
                <a:solidFill>
                  <a:schemeClr val="tx1"/>
                </a:solidFill>
                <a:latin typeface="Times New Roman" pitchFamily="18" charset="0"/>
                <a:ea typeface="+mn-ea"/>
                <a:cs typeface="Times New Roman" pitchFamily="18" charset="0"/>
              </a:rPr>
              <a:t>(</a:t>
            </a:r>
            <a:r>
              <a:rPr lang="en-US" sz="1200" kern="1200" dirty="0" err="1" smtClean="0">
                <a:solidFill>
                  <a:schemeClr val="tx1"/>
                </a:solidFill>
                <a:latin typeface="Times New Roman" pitchFamily="18" charset="0"/>
                <a:ea typeface="+mn-ea"/>
                <a:cs typeface="Times New Roman" pitchFamily="18" charset="0"/>
              </a:rPr>
              <a:t>Salehan</a:t>
            </a:r>
            <a:r>
              <a:rPr lang="en-US" sz="1200" kern="1200" dirty="0" smtClean="0">
                <a:solidFill>
                  <a:schemeClr val="tx1"/>
                </a:solidFill>
                <a:latin typeface="Times New Roman" pitchFamily="18" charset="0"/>
                <a:ea typeface="+mn-ea"/>
                <a:cs typeface="Times New Roman" pitchFamily="18" charset="0"/>
              </a:rPr>
              <a:t> and </a:t>
            </a:r>
            <a:r>
              <a:rPr lang="en-US" sz="1200" kern="1200" dirty="0" err="1" smtClean="0">
                <a:solidFill>
                  <a:schemeClr val="tx1"/>
                </a:solidFill>
                <a:latin typeface="Times New Roman" pitchFamily="18" charset="0"/>
                <a:ea typeface="+mn-ea"/>
                <a:cs typeface="Times New Roman" pitchFamily="18" charset="0"/>
              </a:rPr>
              <a:t>Negahban</a:t>
            </a:r>
            <a:r>
              <a:rPr lang="en-US" sz="1200" kern="1200" dirty="0" smtClean="0">
                <a:solidFill>
                  <a:schemeClr val="tx1"/>
                </a:solidFill>
                <a:latin typeface="Times New Roman" pitchFamily="18" charset="0"/>
                <a:ea typeface="+mn-ea"/>
                <a:cs typeface="Times New Roman" pitchFamily="18" charset="0"/>
              </a:rPr>
              <a:t>, 2013)</a:t>
            </a:r>
            <a:r>
              <a:rPr lang="en-US" baseline="0" dirty="0" smtClean="0">
                <a:latin typeface="Times New Roman" pitchFamily="18" charset="0"/>
                <a:cs typeface="Times New Roman" pitchFamily="18" charset="0"/>
              </a:rPr>
              <a:t>. There is a need for an education program to teach and inform our children about the use of internet today. Teachers and parents should be care providers because our kids will become addicts of the internet </a:t>
            </a:r>
            <a:r>
              <a:rPr lang="en-US" sz="1200" kern="1200" dirty="0" smtClean="0">
                <a:solidFill>
                  <a:schemeClr val="tx1"/>
                </a:solidFill>
                <a:latin typeface="Times New Roman" pitchFamily="18" charset="0"/>
                <a:ea typeface="+mn-ea"/>
                <a:cs typeface="Times New Roman" pitchFamily="18" charset="0"/>
              </a:rPr>
              <a:t>(Phillips, 2014)</a:t>
            </a:r>
            <a:r>
              <a:rPr lang="en-US" baseline="0" dirty="0" smtClean="0">
                <a:latin typeface="Times New Roman" pitchFamily="18" charset="0"/>
                <a:cs typeface="Times New Roman" pitchFamily="18" charset="0"/>
              </a:rPr>
              <a:t>. With appropriate education, teens will use Smartphone appropriately for socialization, learning, and business. Teachers and parents should encourage students to use the Smartphone to </a:t>
            </a:r>
            <a:r>
              <a:rPr lang="en-US" sz="1200" dirty="0" smtClean="0">
                <a:latin typeface="Times New Roman" pitchFamily="18" charset="0"/>
                <a:cs typeface="Times New Roman" pitchFamily="18" charset="0"/>
              </a:rPr>
              <a:t>engage in constructive communication for positive global</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connectivity.  It is important to negotiate with the teens about the appropriate time to spend using the Smartphone. This is a good idea because</a:t>
            </a:r>
            <a:r>
              <a:rPr lang="en-US" sz="1200" baseline="0" dirty="0" smtClean="0">
                <a:latin typeface="Times New Roman" pitchFamily="18" charset="0"/>
                <a:cs typeface="Times New Roman" pitchFamily="18" charset="0"/>
              </a:rPr>
              <a:t> a majority of them will waste time because either they spend too much time on the internet or they engage in harmful activities using their cell phones. </a:t>
            </a:r>
            <a:endParaRPr lang="en-US" sz="12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00A9B0A-123E-4237-A361-8540CCB240C7}"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world</a:t>
            </a:r>
            <a:r>
              <a:rPr lang="en-US" baseline="0" dirty="0" smtClean="0"/>
              <a:t> has become more connected with the growth of the internet and new technology. Now more than ever, children have become socially active and it has become easier to address social issues. Teachers and parents can now easily connect with the world thanks to internet. The teens are using Smartphones to connect with their peers and relatives more frequent. This plan will provide us an opportunity to understand how we can improve the social networks to provide children with better opportunities for social engagement. However, there are some challenges that arise with this plan.  The plan will face resistance from teenagers. The addiction issue is another thing we may face especially from young people who now over depend on using the internet. Security and privacy concern is synonymous with the use of internet. Teens should be aware of this issues so that they can gain positively on the internet. The internet also creates a platform for teens to bully others. Teachers and parents should encourage teens to have positive behaviors to avoid such issues for positive social change.</a:t>
            </a:r>
            <a:endParaRPr lang="en-US" dirty="0"/>
          </a:p>
        </p:txBody>
      </p:sp>
      <p:sp>
        <p:nvSpPr>
          <p:cNvPr id="4" name="Slide Number Placeholder 3"/>
          <p:cNvSpPr>
            <a:spLocks noGrp="1"/>
          </p:cNvSpPr>
          <p:nvPr>
            <p:ph type="sldNum" sz="quarter" idx="10"/>
          </p:nvPr>
        </p:nvSpPr>
        <p:spPr/>
        <p:txBody>
          <a:bodyPr/>
          <a:lstStyle/>
          <a:p>
            <a:fld id="{800A9B0A-123E-4237-A361-8540CCB240C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The plan will create an opportunity to understand how</a:t>
            </a:r>
            <a:r>
              <a:rPr lang="en-US" baseline="0" dirty="0" smtClean="0">
                <a:latin typeface="Times New Roman" pitchFamily="18" charset="0"/>
                <a:cs typeface="Times New Roman" pitchFamily="18" charset="0"/>
              </a:rPr>
              <a:t> internet is changing the world today. This will help to </a:t>
            </a:r>
            <a:r>
              <a:rPr lang="en-US" dirty="0" smtClean="0">
                <a:latin typeface="Times New Roman" pitchFamily="18" charset="0"/>
                <a:cs typeface="Times New Roman" pitchFamily="18" charset="0"/>
              </a:rPr>
              <a:t>gather data about the benefits of Smartphone and connectedness in the society today. The project will also help to collect actual data from teens on the ground</a:t>
            </a:r>
            <a:r>
              <a:rPr lang="en-US" baseline="0" dirty="0" smtClean="0">
                <a:latin typeface="Times New Roman" pitchFamily="18" charset="0"/>
                <a:cs typeface="Times New Roman" pitchFamily="18" charset="0"/>
              </a:rPr>
              <a:t> when seeking to understand how these young people use the internet for global connectivity </a:t>
            </a:r>
            <a:r>
              <a:rPr lang="en-US" sz="1200" kern="1200" dirty="0" smtClean="0">
                <a:solidFill>
                  <a:schemeClr val="tx1"/>
                </a:solidFill>
                <a:latin typeface="Times New Roman" pitchFamily="18" charset="0"/>
                <a:ea typeface="+mn-ea"/>
                <a:cs typeface="Times New Roman" pitchFamily="18" charset="0"/>
              </a:rPr>
              <a:t>(Phillips, 2014)</a:t>
            </a:r>
            <a:r>
              <a:rPr lang="en-US" baseline="0" dirty="0" smtClean="0">
                <a:latin typeface="Times New Roman" pitchFamily="18" charset="0"/>
                <a:cs typeface="Times New Roman" pitchFamily="18" charset="0"/>
              </a:rPr>
              <a:t>. In addition, this plan will provide an opportunity to understand </a:t>
            </a:r>
            <a:r>
              <a:rPr lang="en-US" dirty="0" smtClean="0">
                <a:latin typeface="Times New Roman" pitchFamily="18" charset="0"/>
                <a:cs typeface="Times New Roman" pitchFamily="18" charset="0"/>
              </a:rPr>
              <a:t>the effects of teens using the Smartphone. Research has shown that the continuous use of internet among young people has negative effects because sometimes the young people will watch pornographic films, learn about drugs, and waste time. There is a need for education program to help the young people to overcome</a:t>
            </a:r>
            <a:r>
              <a:rPr lang="en-US" baseline="0" dirty="0" smtClean="0">
                <a:latin typeface="Times New Roman" pitchFamily="18" charset="0"/>
                <a:cs typeface="Times New Roman" pitchFamily="18" charset="0"/>
              </a:rPr>
              <a:t> this challenges. This project will </a:t>
            </a:r>
            <a:r>
              <a:rPr lang="en-US" dirty="0" smtClean="0">
                <a:latin typeface="Times New Roman" pitchFamily="18" charset="0"/>
                <a:cs typeface="Times New Roman" pitchFamily="18" charset="0"/>
              </a:rPr>
              <a:t>provide a an excellent platform for teens to learn about using the Smartphone positively to communicate and connect with the world.  The future</a:t>
            </a:r>
            <a:r>
              <a:rPr lang="en-US" baseline="0" dirty="0" smtClean="0">
                <a:latin typeface="Times New Roman" pitchFamily="18" charset="0"/>
                <a:cs typeface="Times New Roman" pitchFamily="18" charset="0"/>
              </a:rPr>
              <a:t> will be bright if the teens learn such positive values today. </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00A9B0A-123E-4237-A361-8540CCB240C7}"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18DE62C-1C24-4E94-B8BB-8CFB1D86254B}" type="datetimeFigureOut">
              <a:rPr lang="en-US" smtClean="0"/>
              <a:pPr/>
              <a:t>6/3/2019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F2AB4A3-522E-408C-9C01-D0C4C152177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8DE62C-1C24-4E94-B8BB-8CFB1D86254B}" type="datetimeFigureOut">
              <a:rPr lang="en-US" smtClean="0"/>
              <a:pPr/>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AB4A3-522E-408C-9C01-D0C4C152177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18DE62C-1C24-4E94-B8BB-8CFB1D86254B}" type="datetimeFigureOut">
              <a:rPr lang="en-US" smtClean="0"/>
              <a:pPr/>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AB4A3-522E-408C-9C01-D0C4C152177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18DE62C-1C24-4E94-B8BB-8CFB1D86254B}" type="datetimeFigureOut">
              <a:rPr lang="en-US" smtClean="0"/>
              <a:pPr/>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AB4A3-522E-408C-9C01-D0C4C152177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18DE62C-1C24-4E94-B8BB-8CFB1D86254B}" type="datetimeFigureOut">
              <a:rPr lang="en-US" smtClean="0"/>
              <a:pPr/>
              <a:t>6/3/2019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2AB4A3-522E-408C-9C01-D0C4C152177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18DE62C-1C24-4E94-B8BB-8CFB1D86254B}" type="datetimeFigureOut">
              <a:rPr lang="en-US" smtClean="0"/>
              <a:pPr/>
              <a:t>6/3/2019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2AB4A3-522E-408C-9C01-D0C4C152177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8DE62C-1C24-4E94-B8BB-8CFB1D86254B}" type="datetimeFigureOut">
              <a:rPr lang="en-US" smtClean="0"/>
              <a:pPr/>
              <a:t>6/3/2019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2AB4A3-522E-408C-9C01-D0C4C152177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18DE62C-1C24-4E94-B8BB-8CFB1D86254B}" type="datetimeFigureOut">
              <a:rPr lang="en-US" smtClean="0"/>
              <a:pPr/>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2AB4A3-522E-408C-9C01-D0C4C152177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18DE62C-1C24-4E94-B8BB-8CFB1D86254B}" type="datetimeFigureOut">
              <a:rPr lang="en-US" smtClean="0"/>
              <a:pPr/>
              <a:t>6/3/2019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F2AB4A3-522E-408C-9C01-D0C4C152177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8DE62C-1C24-4E94-B8BB-8CFB1D86254B}" type="datetimeFigureOut">
              <a:rPr lang="en-US" smtClean="0"/>
              <a:pPr/>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AB4A3-522E-408C-9C01-D0C4C152177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18DE62C-1C24-4E94-B8BB-8CFB1D86254B}" type="datetimeFigureOut">
              <a:rPr lang="en-US" smtClean="0"/>
              <a:pPr/>
              <a:t>6/3/2019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2AB4A3-522E-408C-9C01-D0C4C152177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18DE62C-1C24-4E94-B8BB-8CFB1D86254B}" type="datetimeFigureOut">
              <a:rPr lang="en-US" smtClean="0"/>
              <a:pPr/>
              <a:t>6/3/2019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F2AB4A3-522E-408C-9C01-D0C4C152177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Smartphones and Global Connectedness</a:t>
            </a:r>
          </a:p>
        </p:txBody>
      </p:sp>
      <p:sp>
        <p:nvSpPr>
          <p:cNvPr id="3" name="Subtitle 2"/>
          <p:cNvSpPr>
            <a:spLocks noGrp="1"/>
          </p:cNvSpPr>
          <p:nvPr>
            <p:ph type="subTitle" idx="1"/>
          </p:nvPr>
        </p:nvSpPr>
        <p:spPr/>
        <p:txBody>
          <a:bodyPr/>
          <a:lstStyle/>
          <a:p>
            <a:r>
              <a:rPr lang="en-US" dirty="0" smtClean="0"/>
              <a:t>Name</a:t>
            </a:r>
          </a:p>
          <a:p>
            <a:r>
              <a:rPr lang="en-US" dirty="0" smtClean="0"/>
              <a:t>Professor</a:t>
            </a:r>
          </a:p>
          <a:p>
            <a:r>
              <a:rPr lang="en-US" dirty="0" smtClean="0"/>
              <a:t>Institution</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half" idx="1"/>
          </p:nvPr>
        </p:nvSpPr>
        <p:spPr/>
        <p:txBody>
          <a:bodyPr>
            <a:normAutofit lnSpcReduction="10000"/>
          </a:bodyPr>
          <a:lstStyle/>
          <a:p>
            <a:r>
              <a:rPr lang="en-US" dirty="0" smtClean="0">
                <a:latin typeface="Times New Roman" pitchFamily="18" charset="0"/>
                <a:cs typeface="Times New Roman" pitchFamily="18" charset="0"/>
              </a:rPr>
              <a:t>Smartphone are connecting the world today</a:t>
            </a:r>
          </a:p>
          <a:p>
            <a:r>
              <a:rPr lang="en-US" dirty="0" err="1" smtClean="0">
                <a:latin typeface="Times New Roman" pitchFamily="18" charset="0"/>
                <a:cs typeface="Times New Roman" pitchFamily="18" charset="0"/>
              </a:rPr>
              <a:t>Facebook</a:t>
            </a:r>
            <a:r>
              <a:rPr lang="en-US" dirty="0" smtClean="0">
                <a:latin typeface="Times New Roman" pitchFamily="18" charset="0"/>
                <a:cs typeface="Times New Roman" pitchFamily="18" charset="0"/>
              </a:rPr>
              <a:t> and Twitter have become more popular</a:t>
            </a:r>
          </a:p>
          <a:p>
            <a:r>
              <a:rPr lang="en-US" dirty="0" smtClean="0">
                <a:latin typeface="Times New Roman" pitchFamily="18" charset="0"/>
                <a:cs typeface="Times New Roman" pitchFamily="18" charset="0"/>
              </a:rPr>
              <a:t>The surfacing of new technology has created a new platform for  business</a:t>
            </a:r>
          </a:p>
          <a:p>
            <a:r>
              <a:rPr lang="en-US" dirty="0" smtClean="0">
                <a:latin typeface="Times New Roman" pitchFamily="18" charset="0"/>
                <a:cs typeface="Times New Roman" pitchFamily="18" charset="0"/>
              </a:rPr>
              <a:t>The young people are using Smartphone to socialize</a:t>
            </a:r>
          </a:p>
          <a:p>
            <a:endParaRPr lang="en-US" dirty="0"/>
          </a:p>
        </p:txBody>
      </p:sp>
      <p:pic>
        <p:nvPicPr>
          <p:cNvPr id="3074" name="Picture 2"/>
          <p:cNvPicPr>
            <a:picLocks noGrp="1" noChangeAspect="1" noChangeArrowheads="1"/>
          </p:cNvPicPr>
          <p:nvPr>
            <p:ph sz="half" idx="2"/>
          </p:nvPr>
        </p:nvPicPr>
        <p:blipFill>
          <a:blip r:embed="rId3"/>
          <a:stretch>
            <a:fillRect/>
          </a:stretch>
        </p:blipFill>
        <p:spPr bwMode="auto">
          <a:xfrm>
            <a:off x="4648200" y="2957371"/>
            <a:ext cx="4038600" cy="2360895"/>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this plan</a:t>
            </a:r>
            <a:endParaRPr lang="en-US" dirty="0"/>
          </a:p>
        </p:txBody>
      </p:sp>
      <p:sp>
        <p:nvSpPr>
          <p:cNvPr id="3" name="Text Placeholder 2"/>
          <p:cNvSpPr>
            <a:spLocks noGrp="1"/>
          </p:cNvSpPr>
          <p:nvPr>
            <p:ph type="body" idx="1"/>
          </p:nvPr>
        </p:nvSpPr>
        <p:spPr/>
        <p:txBody>
          <a:bodyPr/>
          <a:lstStyle/>
          <a:p>
            <a:r>
              <a:rPr lang="en-US" dirty="0" smtClean="0"/>
              <a:t>The objectives is to;</a:t>
            </a:r>
            <a:endParaRPr lang="en-US" dirty="0"/>
          </a:p>
        </p:txBody>
      </p:sp>
      <p:sp>
        <p:nvSpPr>
          <p:cNvPr id="4" name="Content Placeholder 3"/>
          <p:cNvSpPr>
            <a:spLocks noGrp="1"/>
          </p:cNvSpPr>
          <p:nvPr>
            <p:ph sz="quarter" idx="2"/>
          </p:nvPr>
        </p:nvSpPr>
        <p:spPr/>
        <p:txBody>
          <a:bodyPr>
            <a:normAutofit fontScale="92500"/>
          </a:bodyPr>
          <a:lstStyle/>
          <a:p>
            <a:r>
              <a:rPr lang="en-US" dirty="0" smtClean="0">
                <a:latin typeface="Times New Roman" pitchFamily="18" charset="0"/>
                <a:cs typeface="Times New Roman" pitchFamily="18" charset="0"/>
              </a:rPr>
              <a:t>To understand how Smartphone connect the world</a:t>
            </a:r>
          </a:p>
          <a:p>
            <a:r>
              <a:rPr lang="en-US" dirty="0" smtClean="0">
                <a:latin typeface="Times New Roman" pitchFamily="18" charset="0"/>
                <a:cs typeface="Times New Roman" pitchFamily="18" charset="0"/>
              </a:rPr>
              <a:t>The aim is to understand how the target group use the Smartphone today</a:t>
            </a:r>
          </a:p>
          <a:p>
            <a:r>
              <a:rPr lang="en-US" dirty="0" smtClean="0">
                <a:latin typeface="Times New Roman" pitchFamily="18" charset="0"/>
                <a:cs typeface="Times New Roman" pitchFamily="18" charset="0"/>
              </a:rPr>
              <a:t>To understand how the cell phone will connect the world in the future</a:t>
            </a:r>
          </a:p>
          <a:p>
            <a:r>
              <a:rPr lang="en-US" dirty="0" smtClean="0">
                <a:latin typeface="Times New Roman" pitchFamily="18" charset="0"/>
                <a:cs typeface="Times New Roman" pitchFamily="18" charset="0"/>
              </a:rPr>
              <a:t>To understand how Smartphones </a:t>
            </a:r>
            <a:r>
              <a:rPr lang="en-US" dirty="0">
                <a:latin typeface="Times New Roman" pitchFamily="18" charset="0"/>
                <a:cs typeface="Times New Roman" pitchFamily="18" charset="0"/>
              </a:rPr>
              <a:t>have greatly influenced how people interact and form relationships</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1026" name="Picture 2"/>
          <p:cNvPicPr>
            <a:picLocks noGrp="1" noChangeAspect="1" noChangeArrowheads="1"/>
          </p:cNvPicPr>
          <p:nvPr>
            <p:ph sz="quarter" idx="4"/>
          </p:nvPr>
        </p:nvPicPr>
        <p:blipFill>
          <a:blip r:embed="rId3"/>
          <a:stretch>
            <a:fillRect/>
          </a:stretch>
        </p:blipFill>
        <p:spPr bwMode="auto">
          <a:xfrm>
            <a:off x="4645025" y="3109573"/>
            <a:ext cx="4041775" cy="2656566"/>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4" name="Content Placeholder 3"/>
          <p:cNvSpPr>
            <a:spLocks noGrp="1"/>
          </p:cNvSpPr>
          <p:nvPr>
            <p:ph sz="quarter" idx="2"/>
          </p:nvPr>
        </p:nvSpPr>
        <p:spPr>
          <a:xfrm>
            <a:off x="457200" y="1676400"/>
            <a:ext cx="7620000" cy="4449763"/>
          </a:xfrm>
        </p:spPr>
        <p:txBody>
          <a:bodyPr>
            <a:normAutofit fontScale="92500"/>
          </a:bodyPr>
          <a:lstStyle/>
          <a:p>
            <a:r>
              <a:rPr lang="en-US" sz="3200" dirty="0" smtClean="0">
                <a:latin typeface="Times New Roman" pitchFamily="18" charset="0"/>
                <a:cs typeface="Times New Roman" pitchFamily="18" charset="0"/>
              </a:rPr>
              <a:t>Advice young people</a:t>
            </a:r>
          </a:p>
          <a:p>
            <a:r>
              <a:rPr lang="en-US" sz="3200" dirty="0" smtClean="0">
                <a:latin typeface="Times New Roman" pitchFamily="18" charset="0"/>
                <a:cs typeface="Times New Roman" pitchFamily="18" charset="0"/>
              </a:rPr>
              <a:t>Provide education programs to young people</a:t>
            </a:r>
          </a:p>
          <a:p>
            <a:r>
              <a:rPr lang="en-US" sz="3200" dirty="0" smtClean="0">
                <a:latin typeface="Times New Roman" pitchFamily="18" charset="0"/>
                <a:cs typeface="Times New Roman" pitchFamily="18" charset="0"/>
              </a:rPr>
              <a:t>Regulate the social media</a:t>
            </a:r>
          </a:p>
          <a:p>
            <a:r>
              <a:rPr lang="en-US" sz="3200" dirty="0" smtClean="0">
                <a:latin typeface="Times New Roman" pitchFamily="18" charset="0"/>
                <a:cs typeface="Times New Roman" pitchFamily="18" charset="0"/>
              </a:rPr>
              <a:t>Encourage positive attitude on the internet</a:t>
            </a:r>
          </a:p>
          <a:p>
            <a:r>
              <a:rPr lang="en-US" sz="3200" dirty="0" smtClean="0">
                <a:latin typeface="Times New Roman" pitchFamily="18" charset="0"/>
                <a:cs typeface="Times New Roman" pitchFamily="18" charset="0"/>
              </a:rPr>
              <a:t>Encourage constructive communication for positive global connectivity.</a:t>
            </a:r>
          </a:p>
          <a:p>
            <a:r>
              <a:rPr lang="en-US" sz="3200" dirty="0" smtClean="0">
                <a:latin typeface="Times New Roman" pitchFamily="18" charset="0"/>
                <a:cs typeface="Times New Roman" pitchFamily="18" charset="0"/>
              </a:rPr>
              <a:t>Negotiate with the teens about the appropriate time to spend using the Smartphone</a:t>
            </a:r>
          </a:p>
          <a:p>
            <a:endParaRPr lang="en-US"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pic>
        <p:nvPicPr>
          <p:cNvPr id="2050" name="Picture 2"/>
          <p:cNvPicPr>
            <a:picLocks noGrp="1" noChangeAspect="1" noChangeArrowheads="1"/>
          </p:cNvPicPr>
          <p:nvPr>
            <p:ph sz="half" idx="1"/>
          </p:nvPr>
        </p:nvPicPr>
        <p:blipFill>
          <a:blip r:embed="rId3"/>
          <a:stretch>
            <a:fillRect/>
          </a:stretch>
        </p:blipFill>
        <p:spPr bwMode="auto">
          <a:xfrm>
            <a:off x="457200" y="3143809"/>
            <a:ext cx="4038600" cy="1988020"/>
          </a:xfrm>
          <a:prstGeom prst="rect">
            <a:avLst/>
          </a:prstGeom>
          <a:noFill/>
          <a:ln w="9525">
            <a:noFill/>
            <a:miter lim="800000"/>
            <a:headEnd/>
            <a:tailEnd/>
          </a:ln>
          <a:effectLst/>
        </p:spPr>
      </p:pic>
      <p:sp>
        <p:nvSpPr>
          <p:cNvPr id="4" name="Content Placeholder 3"/>
          <p:cNvSpPr>
            <a:spLocks noGrp="1"/>
          </p:cNvSpPr>
          <p:nvPr>
            <p:ph sz="half" idx="2"/>
          </p:nvPr>
        </p:nvSpPr>
        <p:spPr/>
        <p:txBody>
          <a:bodyPr/>
          <a:lstStyle/>
          <a:p>
            <a:r>
              <a:rPr lang="en-US" dirty="0" smtClean="0"/>
              <a:t>Resistance from young people</a:t>
            </a:r>
          </a:p>
          <a:p>
            <a:r>
              <a:rPr lang="en-US" dirty="0" smtClean="0"/>
              <a:t>Addiction issues</a:t>
            </a:r>
          </a:p>
          <a:p>
            <a:r>
              <a:rPr lang="en-US" dirty="0" smtClean="0"/>
              <a:t>Privacy concerns</a:t>
            </a:r>
          </a:p>
          <a:p>
            <a:r>
              <a:rPr lang="en-US" dirty="0" smtClean="0"/>
              <a:t>Security issues</a:t>
            </a:r>
          </a:p>
          <a:p>
            <a:r>
              <a:rPr lang="en-US" dirty="0" smtClean="0"/>
              <a:t>Bullying issues on the internet</a:t>
            </a:r>
          </a:p>
          <a:p>
            <a:endParaRPr lang="en-US" dirty="0" smtClean="0"/>
          </a:p>
          <a:p>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of this plan</a:t>
            </a:r>
            <a:endParaRPr lang="en-US" dirty="0"/>
          </a:p>
        </p:txBody>
      </p:sp>
      <p:sp>
        <p:nvSpPr>
          <p:cNvPr id="3" name="Content Placeholder 2"/>
          <p:cNvSpPr>
            <a:spLocks noGrp="1"/>
          </p:cNvSpPr>
          <p:nvPr>
            <p:ph idx="1"/>
          </p:nvPr>
        </p:nvSpPr>
        <p:spPr/>
        <p:txBody>
          <a:bodyPr>
            <a:normAutofit/>
          </a:bodyPr>
          <a:lstStyle/>
          <a:p>
            <a:r>
              <a:rPr lang="en-US" dirty="0" smtClean="0"/>
              <a:t>Will gather data about the benefits of Smartphone and connectedness</a:t>
            </a:r>
          </a:p>
          <a:p>
            <a:r>
              <a:rPr lang="en-US" dirty="0" smtClean="0"/>
              <a:t>Will provide actual information from the ground</a:t>
            </a:r>
          </a:p>
          <a:p>
            <a:r>
              <a:rPr lang="en-US" dirty="0" smtClean="0"/>
              <a:t>Will help us understand how the young people use internet for global connectivity</a:t>
            </a:r>
          </a:p>
          <a:p>
            <a:r>
              <a:rPr lang="en-US" dirty="0" smtClean="0"/>
              <a:t>Will help understand the effects of teens using the Smartphone</a:t>
            </a:r>
          </a:p>
          <a:p>
            <a:r>
              <a:rPr lang="en-US" dirty="0" smtClean="0"/>
              <a:t>Provide a platform for teens to learn about using the Smartphone positively</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dirty="0" smtClean="0"/>
              <a:t>Phillips</a:t>
            </a:r>
            <a:r>
              <a:rPr lang="en-US" dirty="0"/>
              <a:t>, C. (2014). How Smartphone revolutionized society in less than a decade. </a:t>
            </a:r>
            <a:r>
              <a:rPr lang="en-US" i="1" dirty="0"/>
              <a:t>Government </a:t>
            </a:r>
            <a:r>
              <a:rPr lang="en-US" i="1" dirty="0" smtClean="0"/>
              <a:t>Technology</a:t>
            </a:r>
            <a:r>
              <a:rPr lang="en-US" dirty="0"/>
              <a:t>.</a:t>
            </a:r>
          </a:p>
          <a:p>
            <a:r>
              <a:rPr lang="en-US" dirty="0" err="1"/>
              <a:t>Salehan</a:t>
            </a:r>
            <a:r>
              <a:rPr lang="en-US" dirty="0"/>
              <a:t>, M., &amp; </a:t>
            </a:r>
            <a:r>
              <a:rPr lang="en-US" dirty="0" err="1"/>
              <a:t>Negahban</a:t>
            </a:r>
            <a:r>
              <a:rPr lang="en-US" dirty="0"/>
              <a:t>, A. (2013). Social networking on </a:t>
            </a:r>
            <a:r>
              <a:rPr lang="en-US" dirty="0" err="1"/>
              <a:t>smartphones</a:t>
            </a:r>
            <a:r>
              <a:rPr lang="en-US" dirty="0"/>
              <a:t>: When mobile phones </a:t>
            </a:r>
            <a:r>
              <a:rPr lang="en-US" dirty="0" smtClean="0"/>
              <a:t>become </a:t>
            </a:r>
            <a:r>
              <a:rPr lang="en-US" dirty="0"/>
              <a:t>addictive. </a:t>
            </a:r>
            <a:r>
              <a:rPr lang="en-US" i="1" dirty="0"/>
              <a:t>Computers in Human Behavior</a:t>
            </a:r>
            <a:r>
              <a:rPr lang="en-US" dirty="0"/>
              <a:t>, </a:t>
            </a:r>
            <a:r>
              <a:rPr lang="en-US" i="1" dirty="0"/>
              <a:t>29</a:t>
            </a:r>
            <a:r>
              <a:rPr lang="en-US" dirty="0"/>
              <a:t>(6), 2632-2639.</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1093</Words>
  <Application>Microsoft Office PowerPoint</Application>
  <PresentationFormat>On-screen Show (4:3)</PresentationFormat>
  <Paragraphs>49</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Smartphones and Global Connectedness</vt:lpstr>
      <vt:lpstr>Introduction</vt:lpstr>
      <vt:lpstr>Goals of this plan</vt:lpstr>
      <vt:lpstr>Recommendations</vt:lpstr>
      <vt:lpstr>Challenges</vt:lpstr>
      <vt:lpstr>Strengths of this plan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2019-06-03T05:57:03Z</dcterms:created>
  <dcterms:modified xsi:type="dcterms:W3CDTF">2019-06-03T05:57:42Z</dcterms:modified>
</cp:coreProperties>
</file>